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339" r:id="rId2"/>
    <p:sldId id="340" r:id="rId3"/>
    <p:sldId id="341" r:id="rId4"/>
    <p:sldId id="342" r:id="rId5"/>
    <p:sldId id="343"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93A7D249-DE8C-49A8-AEB3-7A9FBB5A5444}">
          <p14:sldIdLst>
            <p14:sldId id="339"/>
            <p14:sldId id="340"/>
            <p14:sldId id="341"/>
            <p14:sldId id="342"/>
            <p14:sldId id="343"/>
          </p14:sldIdLst>
        </p14:section>
        <p14:section name="مقطع بدون عنوان" id="{3FED5C56-AA3D-4D9B-81BC-1EB9469FC787}">
          <p14:sldIdLst/>
        </p14:section>
        <p14:section name="مقطع بدون عنوان" id="{E8A11B2B-A223-4270-8B6F-7DF3D5719415}">
          <p14:sldIdLst/>
        </p14:section>
        <p14:section name="مقطع بدون عنوان" id="{4D5065B4-C471-4296-8169-360F758A88B2}">
          <p14:sldIdLst/>
        </p14:section>
        <p14:section name="مقطع بدون عنوان" id="{E56C352F-EBB6-4B8C-9A0B-D6F99697F1C3}">
          <p14:sldIdLst/>
        </p14:section>
        <p14:section name="مقطع بدون عنوان" id="{6195D626-D5F4-4455-8120-9C5A621D8FE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9" d="100"/>
          <a:sy n="79" d="100"/>
        </p:scale>
        <p:origin x="-11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589EAE74-F455-4AC8-AC55-86F83287B249}" type="datetimeFigureOut">
              <a:rPr lang="ar-IQ" smtClean="0"/>
              <a:t>21/04/1441</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DA85208D-3618-42A0-8918-4973BD9E8FE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9EAE74-F455-4AC8-AC55-86F83287B249}" type="datetimeFigureOut">
              <a:rPr lang="ar-IQ" smtClean="0"/>
              <a:t>21/04/1441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A85208D-3618-42A0-8918-4973BD9E8FE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9EAE74-F455-4AC8-AC55-86F83287B249}" type="datetimeFigureOut">
              <a:rPr lang="ar-IQ" smtClean="0"/>
              <a:t>21/04/1441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A85208D-3618-42A0-8918-4973BD9E8FE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589EAE74-F455-4AC8-AC55-86F83287B249}" type="datetimeFigureOut">
              <a:rPr lang="ar-IQ" smtClean="0"/>
              <a:t>21/04/1441</a:t>
            </a:fld>
            <a:endParaRPr lang="ar-IQ"/>
          </a:p>
        </p:txBody>
      </p:sp>
      <p:sp>
        <p:nvSpPr>
          <p:cNvPr id="9" name="عنصر نائب لرقم الشريحة 8"/>
          <p:cNvSpPr>
            <a:spLocks noGrp="1"/>
          </p:cNvSpPr>
          <p:nvPr>
            <p:ph type="sldNum" sz="quarter" idx="15"/>
          </p:nvPr>
        </p:nvSpPr>
        <p:spPr/>
        <p:txBody>
          <a:bodyPr rtlCol="0"/>
          <a:lstStyle/>
          <a:p>
            <a:fld id="{DA85208D-3618-42A0-8918-4973BD9E8FEC}" type="slidenum">
              <a:rPr lang="ar-IQ" smtClean="0"/>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589EAE74-F455-4AC8-AC55-86F83287B249}" type="datetimeFigureOut">
              <a:rPr lang="ar-IQ" smtClean="0"/>
              <a:t>21/04/1441</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DA85208D-3618-42A0-8918-4973BD9E8FEC}"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589EAE74-F455-4AC8-AC55-86F83287B249}" type="datetimeFigureOut">
              <a:rPr lang="ar-IQ" smtClean="0"/>
              <a:t>21/04/1441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A85208D-3618-42A0-8918-4973BD9E8FEC}" type="slidenum">
              <a:rPr lang="ar-IQ" smtClean="0"/>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589EAE74-F455-4AC8-AC55-86F83287B249}" type="datetimeFigureOut">
              <a:rPr lang="ar-IQ" smtClean="0"/>
              <a:t>21/04/1441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A85208D-3618-42A0-8918-4973BD9E8FEC}" type="slidenum">
              <a:rPr lang="ar-IQ" smtClean="0"/>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589EAE74-F455-4AC8-AC55-86F83287B249}" type="datetimeFigureOut">
              <a:rPr lang="ar-IQ" smtClean="0"/>
              <a:t>21/04/1441</a:t>
            </a:fld>
            <a:endParaRPr lang="ar-IQ"/>
          </a:p>
        </p:txBody>
      </p:sp>
      <p:sp>
        <p:nvSpPr>
          <p:cNvPr id="7" name="عنصر نائب لرقم الشريحة 6"/>
          <p:cNvSpPr>
            <a:spLocks noGrp="1"/>
          </p:cNvSpPr>
          <p:nvPr>
            <p:ph type="sldNum" sz="quarter" idx="11"/>
          </p:nvPr>
        </p:nvSpPr>
        <p:spPr/>
        <p:txBody>
          <a:bodyPr rtlCol="0"/>
          <a:lstStyle/>
          <a:p>
            <a:fld id="{DA85208D-3618-42A0-8918-4973BD9E8FEC}" type="slidenum">
              <a:rPr lang="ar-IQ" smtClean="0"/>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9EAE74-F455-4AC8-AC55-86F83287B249}" type="datetimeFigureOut">
              <a:rPr lang="ar-IQ" smtClean="0"/>
              <a:t>21/04/1441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A85208D-3618-42A0-8918-4973BD9E8FE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589EAE74-F455-4AC8-AC55-86F83287B249}" type="datetimeFigureOut">
              <a:rPr lang="ar-IQ" smtClean="0"/>
              <a:t>21/04/1441</a:t>
            </a:fld>
            <a:endParaRPr lang="ar-IQ"/>
          </a:p>
        </p:txBody>
      </p:sp>
      <p:sp>
        <p:nvSpPr>
          <p:cNvPr id="22" name="عنصر نائب لرقم الشريحة 21"/>
          <p:cNvSpPr>
            <a:spLocks noGrp="1"/>
          </p:cNvSpPr>
          <p:nvPr>
            <p:ph type="sldNum" sz="quarter" idx="15"/>
          </p:nvPr>
        </p:nvSpPr>
        <p:spPr/>
        <p:txBody>
          <a:bodyPr rtlCol="0"/>
          <a:lstStyle/>
          <a:p>
            <a:fld id="{DA85208D-3618-42A0-8918-4973BD9E8FEC}" type="slidenum">
              <a:rPr lang="ar-IQ" smtClean="0"/>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589EAE74-F455-4AC8-AC55-86F83287B249}" type="datetimeFigureOut">
              <a:rPr lang="ar-IQ" smtClean="0"/>
              <a:t>21/04/1441</a:t>
            </a:fld>
            <a:endParaRPr lang="ar-IQ"/>
          </a:p>
        </p:txBody>
      </p:sp>
      <p:sp>
        <p:nvSpPr>
          <p:cNvPr id="18" name="عنصر نائب لرقم الشريحة 17"/>
          <p:cNvSpPr>
            <a:spLocks noGrp="1"/>
          </p:cNvSpPr>
          <p:nvPr>
            <p:ph type="sldNum" sz="quarter" idx="11"/>
          </p:nvPr>
        </p:nvSpPr>
        <p:spPr/>
        <p:txBody>
          <a:bodyPr rtlCol="0"/>
          <a:lstStyle/>
          <a:p>
            <a:fld id="{DA85208D-3618-42A0-8918-4973BD9E8FEC}" type="slidenum">
              <a:rPr lang="ar-IQ" smtClean="0"/>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89EAE74-F455-4AC8-AC55-86F83287B249}" type="datetimeFigureOut">
              <a:rPr lang="ar-IQ" smtClean="0"/>
              <a:t>21/04/1441</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A85208D-3618-42A0-8918-4973BD9E8FE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t>المحاضرة الثالثة /المرفق </a:t>
            </a:r>
            <a:r>
              <a:rPr lang="ar-IQ" b="1" dirty="0"/>
              <a:t>العام</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47500" lnSpcReduction="20000"/>
          </a:bodyPr>
          <a:lstStyle/>
          <a:p>
            <a:r>
              <a:rPr lang="ar-IQ" b="1" dirty="0"/>
              <a:t> </a:t>
            </a:r>
            <a:r>
              <a:rPr lang="ar-IQ" dirty="0"/>
              <a:t>إن وظائف الدولة لم تكن تتعدى حتى عهد قريب الوظائف التقليدية البحتة، مثل وظيفة الدفاع ضد الاعتداء الخارجي وحفظ الأمن الداخلي وذلك عملاً بمبدأ عدم تدخل الدولة في شؤون الأفراد، وهو ما تؤمن به الدولة(الحارسة). غير إن اتساع وظائف الدولة وتدخلها في مجالات عديدة اقتصادية واجتماعية، وجدت الدولة نفسها مضطرة للخروج عن النطاق الضيق كي تقدم لمواطنيها خدمات أساسية </a:t>
            </a:r>
            <a:r>
              <a:rPr lang="ar-IQ" dirty="0" err="1"/>
              <a:t>كاالتعليم</a:t>
            </a:r>
            <a:r>
              <a:rPr lang="ar-IQ" dirty="0"/>
              <a:t> والخدمات الاجتماعية، فكانت فكرة (المرفق العام) إذ تقدم الدولة خدماتها من خلاله.</a:t>
            </a:r>
            <a:endParaRPr lang="en-US" dirty="0"/>
          </a:p>
          <a:p>
            <a:r>
              <a:rPr lang="ar-IQ" b="1" dirty="0"/>
              <a:t>تعريف المرفق العام:</a:t>
            </a:r>
            <a:endParaRPr lang="en-US" dirty="0"/>
          </a:p>
          <a:p>
            <a:r>
              <a:rPr lang="ar-IQ" b="1" dirty="0"/>
              <a:t>       </a:t>
            </a:r>
            <a:r>
              <a:rPr lang="ar-IQ" dirty="0"/>
              <a:t>إن فكرة المرفق العام تعد من الافكار الرئيسة في القانون الإداري رغم كل التي صاحبت نشأتها واستمرار وجودها. ولعل ما يؤكد هذه الأهمية هو اعتبارها إحدى النظريات التي أكدت خصوصية القانون الإداري وبناءه على أساسها، فقد كانت أساسه الوحيد ومعيارا لتحديد اختصاص المحاكم الإدارية.</a:t>
            </a:r>
            <a:endParaRPr lang="en-US" dirty="0"/>
          </a:p>
          <a:p>
            <a:r>
              <a:rPr lang="ar-IQ" dirty="0"/>
              <a:t>       إن للمرفق العام معنى محدد في القانون الإداري يقترن بإشباع الحاجات العامة بقصد تحقيق الصالح العام. </a:t>
            </a:r>
            <a:r>
              <a:rPr lang="ar-IQ" dirty="0" err="1"/>
              <a:t>فاالمصلحة</a:t>
            </a:r>
            <a:r>
              <a:rPr lang="ar-IQ" dirty="0"/>
              <a:t> العامة هي الهدف من وراء إنشاء المرفق العام. </a:t>
            </a:r>
            <a:endParaRPr lang="en-US" dirty="0"/>
          </a:p>
          <a:p>
            <a:r>
              <a:rPr lang="ar-IQ" dirty="0"/>
              <a:t>       مما تقدم يمكن تعريف </a:t>
            </a:r>
            <a:r>
              <a:rPr lang="ar-IQ" b="1" dirty="0"/>
              <a:t>المرفق العام، هو كل نشاط تقوم به هيئة عامة ( كالدولة والمحافظة والبلدية) مباشرة أو تحت إشرافها بهدف تحقيق النفع العام.</a:t>
            </a:r>
            <a:endParaRPr lang="en-US" dirty="0"/>
          </a:p>
          <a:p>
            <a:r>
              <a:rPr lang="ar-IQ" b="1" dirty="0"/>
              <a:t>عناصر المرفق العام: </a:t>
            </a:r>
            <a:endParaRPr lang="en-US" dirty="0"/>
          </a:p>
          <a:p>
            <a:r>
              <a:rPr lang="ar-IQ" dirty="0"/>
              <a:t>       ذكرنا سابقاً إن المرفق العام هو نشاط تتولاه الإدارة سواء بنفسها أو بواسطة أفراد عاديين تحت توجيهها ورقابتها وإشرافها بهدف إشباع حاجة عامة، ولذلك يقوم المرفق على عدد من العناصر هي:</a:t>
            </a:r>
            <a:endParaRPr lang="en-US" dirty="0"/>
          </a:p>
          <a:p>
            <a:pPr lvl="0"/>
            <a:r>
              <a:rPr lang="ar-IQ" b="1" dirty="0"/>
              <a:t> إنه نشاط عام:</a:t>
            </a:r>
            <a:endParaRPr lang="en-US" dirty="0"/>
          </a:p>
          <a:p>
            <a:r>
              <a:rPr lang="ar-IQ" dirty="0"/>
              <a:t>       إن المرفق العام هو نشاط عام سواء مارسته هيئات عامة أو أن تعهد به هذه الهيئات إلى أشخاص آخرين.</a:t>
            </a:r>
            <a:endParaRPr lang="en-US" dirty="0"/>
          </a:p>
          <a:p>
            <a:pPr lvl="0"/>
            <a:r>
              <a:rPr lang="ar-IQ" b="1" dirty="0"/>
              <a:t>استهداف النفع العام:</a:t>
            </a:r>
            <a:endParaRPr lang="en-US" dirty="0"/>
          </a:p>
          <a:p>
            <a:r>
              <a:rPr lang="ar-IQ" dirty="0"/>
              <a:t>       يستهدف المرفق العام تحقيق النفع العام، ويقصد بالنفع العام إشباع حاجات عامة أو تقديم خدمات عامة. وهذه الخدمات والحاجات العامة قد تكون مادية مثل توفير وسائل المواصلات وتوريد الكهرباء والمياه والغاز. وقد تكون هذه الحاجات معنوية ولكنها تحقق النفع العام للجمهور بطريقة غير مباشرة، مثال ذلك </a:t>
            </a:r>
            <a:r>
              <a:rPr lang="ar-IQ" dirty="0" err="1"/>
              <a:t>ماتحققه</a:t>
            </a:r>
            <a:r>
              <a:rPr lang="ar-IQ" dirty="0"/>
              <a:t> مرافق الأمن والدفاع والقضاء.</a:t>
            </a:r>
            <a:endParaRPr lang="en-US" dirty="0"/>
          </a:p>
          <a:p>
            <a:pPr lvl="0"/>
            <a:r>
              <a:rPr lang="ar-IQ" b="1" dirty="0"/>
              <a:t>خضوع المرفق العام للسلطة العامة:</a:t>
            </a:r>
            <a:endParaRPr lang="en-US" dirty="0"/>
          </a:p>
          <a:p>
            <a:r>
              <a:rPr lang="ar-IQ" dirty="0"/>
              <a:t>       لكي تعتبر المشروعات ذات النفع العام مرافق عامة يجب أن تكون خاضعة للسلطة العامة (الدولة أو أحد الأشخاص المعنوية العامة الأخرى). ولا يقصد بالخضوع للسلطة العامة مجرد الخضوع لرقابة وإشراف الإدارة اللذين تمارسهما بما لها من سلطات الضبط الإداري المقدر لها، وإنما يقصد بالخضوع سيطرة السلطة العامة على المشروع وتوليها لإدارته سواء بطريق مباشر وذلك بقيام السلطة الإدارية بإدارة المشروع بنفسها </a:t>
            </a:r>
            <a:r>
              <a:rPr lang="ar-IQ" dirty="0" err="1"/>
              <a:t>أوبطريق</a:t>
            </a:r>
            <a:r>
              <a:rPr lang="ar-IQ" dirty="0"/>
              <a:t> غير مباشر بتوليها مهمة الإشراف على المشروع وتوجيهه. أما إذا كان المشروع تابعا لأحد الأفراد أو الهيئات الخاصة فأنه لا يعد مرفقا عاما حتى ولو كان يهدف إلى تحقيق نفع عام، إذا يعتبر في هذه الحالة من المشروعات الخاصة ذات النفع العام.</a:t>
            </a:r>
          </a:p>
        </p:txBody>
      </p:sp>
    </p:spTree>
    <p:extLst>
      <p:ext uri="{BB962C8B-B14F-4D97-AF65-F5344CB8AC3E}">
        <p14:creationId xmlns:p14="http://schemas.microsoft.com/office/powerpoint/2010/main" val="1216966000"/>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أنواع المرافق العامة</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47500" lnSpcReduction="20000"/>
          </a:bodyPr>
          <a:lstStyle/>
          <a:p>
            <a:r>
              <a:rPr lang="ar-IQ" dirty="0"/>
              <a:t> تنقسم المرافق العامة إلى أنواع مختلفة بسبب تنوع موضوع نشاطها أو طبيعة هذا النشاط إلى المرافق الإدارية والمرافق الاقتصادية والمرافق المهنية...وقد تقسم على أساس مدى النشاط وتلبية الحاجات المشتركة لعموم أفراد المجتمع كالدفاع والعدل والصحة التي تتولاها السلطة المركزية مباشرة، ومرافق إدارية محلية ينحصر نشاطها في تقديم الخدمات العامة لسكان منطقة معينة كالمحافظة والبلدية.. عليه ستكون دراستنا منصبة على التقسيم الأول.</a:t>
            </a:r>
            <a:endParaRPr lang="en-US" dirty="0"/>
          </a:p>
          <a:p>
            <a:pPr lvl="0"/>
            <a:r>
              <a:rPr lang="ar-IQ" b="1" dirty="0"/>
              <a:t>المرافق العامة الإدارية:</a:t>
            </a:r>
            <a:endParaRPr lang="en-US" dirty="0"/>
          </a:p>
          <a:p>
            <a:r>
              <a:rPr lang="ar-IQ" dirty="0"/>
              <a:t>       وهذه هي المرافق العامة بمعناها الدقيق، والتي تأسست عليها نظرية المرافق العامة كأساس للقانون الإداري، ويمكن تعريف المرافق العامة الإدارية بأنها تلك التي تتولى نشاط لا يزاوله الأفراد عادة إما لعجزهم عن ذلك وإما لقلة أو انعدام مصلحتهم فيه، ومن أمثلة المرافق الإدارية مرفق الدفاع ومرفق الأمن ومرفق الصحة، وهذه المرافق كانت تمثل الوظائف الأصلية للدولة في الماضي إذ كان دورها يقتصر على حفظ الأمن الداخلي والخارجي وإقامة العدالة بين المواطنين وإداء بعض الخدمات الضرورية لهم مع تركهم أحرار في ممارسة ما يشاؤون من أنشطة وأعمال وتبادل ما ينتج عنها من سلع أو خدمات.  </a:t>
            </a:r>
            <a:endParaRPr lang="en-US" dirty="0"/>
          </a:p>
          <a:p>
            <a:pPr lvl="0"/>
            <a:r>
              <a:rPr lang="ar-IQ" b="1" dirty="0"/>
              <a:t>المرافق الاقتصادية:</a:t>
            </a:r>
            <a:endParaRPr lang="en-US" dirty="0"/>
          </a:p>
          <a:p>
            <a:r>
              <a:rPr lang="ar-IQ" dirty="0"/>
              <a:t>       وهي المرافق التي تقوم بمزاولة النشاط التجاري أو الصناعي من جنس نشاط الأفراد والهيئات الخاصة مثل مرفق النقل ومرفق المياه ومرفق الكهرباء.</a:t>
            </a:r>
            <a:endParaRPr lang="en-US" dirty="0"/>
          </a:p>
          <a:p>
            <a:r>
              <a:rPr lang="ar-IQ" dirty="0"/>
              <a:t>      إذ ظهرت هذه المرافق بعد أن تدخلت الدولة المعاصرة في مجالات النشاط الاقتصادي والصناعي التي كانت متروكة قبل ذلك للنشاط الخاص، خاصة بعد الحرب العالمية الأولى وما نجم عنها من تغيرات في الظروف الاقتصادية والاجتماعية، بالإضافة إلى تدخل الدولة الحديثة في المجالات التي كانت مقصورة على الأفراد والنشاط الخاص، وبدأت الدولة تتولى إنشاء العديد من المرافق ذات الطابع الصناعي أو التجاري أو الزراعي أو المالي، ومن أمثلة ذلك مرافق النقل البري والبحري والجوي والبريد والتلغراف وتوريد المياه والغاز والكهرباء وصناعة السيارات وتوزيع السلع الغذائية.</a:t>
            </a:r>
            <a:endParaRPr lang="en-US" dirty="0"/>
          </a:p>
          <a:p>
            <a:pPr lvl="0"/>
            <a:r>
              <a:rPr lang="ar-IQ" b="1" dirty="0"/>
              <a:t>المرافق المهنية أو النقابية:</a:t>
            </a:r>
            <a:endParaRPr lang="en-US" dirty="0"/>
          </a:p>
          <a:p>
            <a:r>
              <a:rPr lang="ar-IQ" dirty="0"/>
              <a:t>       وهذه المرافق، هي نوع من المرافق العامة، تنشأ بهدف تنظيم مهنة أو طائفة محددة ويمنحها القانون بعض </a:t>
            </a:r>
            <a:r>
              <a:rPr lang="ar-IQ" dirty="0" err="1"/>
              <a:t>أمتيازات</a:t>
            </a:r>
            <a:r>
              <a:rPr lang="ar-IQ" dirty="0"/>
              <a:t> السلطة العامة، ويعهد بإدارتها إلى أعضاء منتخبين من أبناء هذه المهنة، وتتمثل هذه المرافق المهنية في النقابات والغرف المهنية مثل نقابة المهن التعليمية ونقابة الأطباء ونقابة المحامين ونقابة المهندسين.</a:t>
            </a:r>
            <a:endParaRPr lang="en-US" dirty="0"/>
          </a:p>
          <a:p>
            <a:r>
              <a:rPr lang="ar-IQ" b="1" dirty="0" err="1"/>
              <a:t>المبادىء</a:t>
            </a:r>
            <a:r>
              <a:rPr lang="ar-IQ" b="1" dirty="0"/>
              <a:t> الأساسية التي تحكم المرافق العامة:</a:t>
            </a:r>
            <a:endParaRPr lang="en-US" dirty="0"/>
          </a:p>
          <a:p>
            <a:r>
              <a:rPr lang="ar-IQ" dirty="0"/>
              <a:t>       بالرغم من اختلاف المرافق العامة في طبيعتها وطرق إدارتها إلا أنها تشترك مع بعضها </a:t>
            </a:r>
            <a:r>
              <a:rPr lang="ar-IQ" dirty="0" err="1"/>
              <a:t>بمبادىء</a:t>
            </a:r>
            <a:r>
              <a:rPr lang="ar-IQ" dirty="0"/>
              <a:t> عامة وقواعد مرتبطة بنظرية المرفق العام </a:t>
            </a:r>
            <a:r>
              <a:rPr lang="ar-IQ" dirty="0" err="1"/>
              <a:t>وبمبادىء</a:t>
            </a:r>
            <a:r>
              <a:rPr lang="ar-IQ" dirty="0"/>
              <a:t> القانون الإداري وهي: </a:t>
            </a:r>
            <a:endParaRPr lang="en-US" dirty="0"/>
          </a:p>
          <a:p>
            <a:r>
              <a:rPr lang="ar-IQ" dirty="0"/>
              <a:t> </a:t>
            </a:r>
          </a:p>
        </p:txBody>
      </p:sp>
    </p:spTree>
    <p:extLst>
      <p:ext uri="{BB962C8B-B14F-4D97-AF65-F5344CB8AC3E}">
        <p14:creationId xmlns:p14="http://schemas.microsoft.com/office/powerpoint/2010/main" val="2668444676"/>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sz="quarter" idx="1"/>
          </p:nvPr>
        </p:nvSpPr>
        <p:spPr/>
        <p:txBody>
          <a:bodyPr>
            <a:normAutofit fontScale="47500" lnSpcReduction="20000"/>
          </a:bodyPr>
          <a:lstStyle/>
          <a:p>
            <a:r>
              <a:rPr lang="ar-IQ" b="1" dirty="0"/>
              <a:t>1 – مبدأ </a:t>
            </a:r>
            <a:r>
              <a:rPr lang="ar-IQ" b="1" dirty="0" err="1"/>
              <a:t>إنتظام</a:t>
            </a:r>
            <a:r>
              <a:rPr lang="ar-IQ" b="1" dirty="0"/>
              <a:t> واستمرارية المرفق العام:</a:t>
            </a:r>
            <a:endParaRPr lang="en-US" dirty="0"/>
          </a:p>
          <a:p>
            <a:r>
              <a:rPr lang="ar-IQ" b="1" dirty="0"/>
              <a:t>      </a:t>
            </a:r>
            <a:r>
              <a:rPr lang="ar-IQ" dirty="0"/>
              <a:t> يعتبر هذا المبدأ من أهم </a:t>
            </a:r>
            <a:r>
              <a:rPr lang="ar-IQ" dirty="0" err="1"/>
              <a:t>المبادىء</a:t>
            </a:r>
            <a:r>
              <a:rPr lang="ar-IQ" dirty="0"/>
              <a:t> التي تحكم المرافق العامة، إذ يعتبر القلب الذي يضخ الدم إلى </a:t>
            </a:r>
            <a:r>
              <a:rPr lang="ar-IQ" dirty="0" err="1"/>
              <a:t>مبادىء</a:t>
            </a:r>
            <a:r>
              <a:rPr lang="ar-IQ" dirty="0"/>
              <a:t> القانون الإداري، ذلك لأن هذه المرافق لم تنشأ أصلا إلا  الإحساس بأن هناك خدمات وحاجات ضرورية يصعب على الجمهور الاستغناء عنها، وهذه الحاجات والمنافع مستمرة، الأمر الذي يقتضي استمرار المرفق العام بانتظام لإشباعها لأن هذه الحاجات والمنافع لا تشبع بمجرد قيام المرفق العام وانتظامه في تحقيقها لفترة زمنية محددة، مثال ذلك الحاجة الى خدمات الصحة والتعليم والنقل والكهرباء.. هذا من جانب ومن جانب فأن الأفراد عند عملهم بوجود مرفق يؤدي لهم خدمة معينة سوف يرتبون شؤونهم اليومية على أساس وجود المرفق واستمراره بالعمل بانتظام وإذا حصل أي انقطاع في سير المرفق فان هذا ينعكس مباشرة على المواطنين </a:t>
            </a:r>
            <a:r>
              <a:rPr lang="ar-IQ" dirty="0" err="1"/>
              <a:t>ممايؤدي</a:t>
            </a:r>
            <a:r>
              <a:rPr lang="ar-IQ" dirty="0"/>
              <a:t> إلى إرباك حياتهم اليومية. وبالنظر إلى ما لا </a:t>
            </a:r>
            <a:r>
              <a:rPr lang="ar-IQ" dirty="0" err="1"/>
              <a:t>ستمرار</a:t>
            </a:r>
            <a:r>
              <a:rPr lang="ar-IQ" dirty="0"/>
              <a:t> المرفق العام بعمله بانتظام من أهمية في حياة كل من يتلقى الخدمة منه وفي حياة المجتمع عموماً فإن القانون الإداري يركز عنايته الخاصة لتمكين الإدارة من تحقيق ذلك فتجد معظم </a:t>
            </a:r>
            <a:r>
              <a:rPr lang="ar-IQ" dirty="0" err="1"/>
              <a:t>مبادىء</a:t>
            </a:r>
            <a:r>
              <a:rPr lang="ar-IQ" dirty="0"/>
              <a:t> القانون الإداري مبنية على أساس تمكين الإدارة من تسيير مرافقها العامة بانتظام واستمرار.</a:t>
            </a:r>
            <a:endParaRPr lang="en-US" dirty="0"/>
          </a:p>
          <a:p>
            <a:r>
              <a:rPr lang="ar-IQ" dirty="0"/>
              <a:t>       ويترتب على مبدأ دوام سير المرافق العامة بانتظام واستمرار </a:t>
            </a:r>
            <a:r>
              <a:rPr lang="ar-IQ" dirty="0" err="1"/>
              <a:t>واضطرارنتائج</a:t>
            </a:r>
            <a:r>
              <a:rPr lang="ar-IQ" dirty="0"/>
              <a:t> عدة أهمها: </a:t>
            </a:r>
            <a:r>
              <a:rPr lang="en-US" dirty="0"/>
              <a:t>       </a:t>
            </a:r>
          </a:p>
          <a:p>
            <a:pPr lvl="0"/>
            <a:r>
              <a:rPr lang="ar-IQ" b="1" dirty="0"/>
              <a:t>علاقة الموظف بالإدارة:</a:t>
            </a:r>
            <a:endParaRPr lang="en-US" dirty="0"/>
          </a:p>
          <a:p>
            <a:r>
              <a:rPr lang="ar-IQ" b="1" dirty="0"/>
              <a:t>       </a:t>
            </a:r>
            <a:r>
              <a:rPr lang="ar-IQ" dirty="0"/>
              <a:t>إن هذه العلاقة قد تطور تكييفها من علاقة تعاقدية في مجال القانون الخاص إلى عقد من عقود القانون العام لتصل إلى وصفها الحالي على أنها علاقة تنظيمية. إذ كانت ضرورات استمرار عمل المرفق العام بانتظام وراء التطور وهي جعلت الموظف الآن في مركز تنظيمي في علاقته مع الدولة.</a:t>
            </a:r>
            <a:endParaRPr lang="en-US" dirty="0"/>
          </a:p>
          <a:p>
            <a:pPr lvl="0"/>
            <a:r>
              <a:rPr lang="ar-IQ" b="1" dirty="0"/>
              <a:t>حق الإدارة في فرض العقوبات الانضباطية على الموظف:</a:t>
            </a:r>
            <a:endParaRPr lang="en-US" dirty="0"/>
          </a:p>
          <a:p>
            <a:r>
              <a:rPr lang="ar-IQ" dirty="0"/>
              <a:t>        منحت قوانين الخدمة المختلفة الإدارة حق فرض عقوبات </a:t>
            </a:r>
            <a:r>
              <a:rPr lang="ar-IQ" dirty="0" err="1"/>
              <a:t>أنضباطية</a:t>
            </a:r>
            <a:r>
              <a:rPr lang="ar-IQ" dirty="0"/>
              <a:t> مختلفة في حالة ارتكاب الموظف </a:t>
            </a:r>
            <a:r>
              <a:rPr lang="ar-IQ" dirty="0" err="1"/>
              <a:t>مايخل</a:t>
            </a:r>
            <a:r>
              <a:rPr lang="ar-IQ" dirty="0"/>
              <a:t> بواجباته الوظيفية، إن أساس هذا الاختصاص ضرورات ضمان سير المرفق العام بانتظام ومنع الموظف من الإخلال بمتطلبات السير المنتظم للمرفق العام.</a:t>
            </a:r>
            <a:endParaRPr lang="en-US" dirty="0"/>
          </a:p>
          <a:p>
            <a:r>
              <a:rPr lang="ar-IQ" b="1" dirty="0"/>
              <a:t>ج) حماية الموظف من الاعتداء:</a:t>
            </a:r>
            <a:endParaRPr lang="en-US" dirty="0"/>
          </a:p>
          <a:p>
            <a:r>
              <a:rPr lang="ar-IQ" dirty="0"/>
              <a:t>       عاقبت المادة (365) من قانون العقوبات العراقي رقم (111) لسنة  1969 كل من يعتدي أو يشرع في الاعتداء على حق الموظفين أو المكلفين بخدمة عامة في العمل </a:t>
            </a:r>
            <a:r>
              <a:rPr lang="ar-IQ" dirty="0" err="1"/>
              <a:t>بأستعمال</a:t>
            </a:r>
            <a:r>
              <a:rPr lang="ar-IQ" dirty="0"/>
              <a:t> القوة أو العنف أو الإرهاب أو التهديد أو أية وسيلة أخرى غير مشروعة وذلك ظماناً لانتظام سير المرفق العام.</a:t>
            </a:r>
            <a:endParaRPr lang="en-US" dirty="0"/>
          </a:p>
          <a:p>
            <a:r>
              <a:rPr lang="ar-IQ" b="1" dirty="0"/>
              <a:t>د) تحريم إضراب الموظفين:</a:t>
            </a:r>
            <a:endParaRPr lang="en-US" dirty="0"/>
          </a:p>
          <a:p>
            <a:r>
              <a:rPr lang="ar-IQ" b="1" dirty="0"/>
              <a:t>       </a:t>
            </a:r>
            <a:r>
              <a:rPr lang="ar-IQ" dirty="0"/>
              <a:t>لا شك في أن إضراب الموظفين العموميين يشل سير المرفق العام باستمراره لا سيما وأنهم العناصر البشرية لخدماتها وممارسة نشاطها بما يؤمن تحقيق غاياتها، وتأسيساً على ذلك تم منع الإضراب واعتباره عملا غير مشروع يبرر فصل الموظف.</a:t>
            </a:r>
            <a:endParaRPr lang="en-US" dirty="0"/>
          </a:p>
          <a:p>
            <a:r>
              <a:rPr lang="ar-IQ" dirty="0"/>
              <a:t>       وتختلف التشريعات في الدول بين تحريم الإضراب وإباحته مع تنظيمه بما لا يتعارض مع مبدأ دوام سير المرفق العام بانتظام.. إذ يمنع الإضراب في إنكلترا والولايات المتحدة الأمريكية وسويسرا وبلجيكا، في حين أجازت فرنسا الإضراب، الإضراب، إلا إن القضاء الفرنسي لا يجيزه إذا كان من شأنه الإضرار بسير المرفق العام.</a:t>
            </a:r>
            <a:endParaRPr lang="en-US" dirty="0"/>
          </a:p>
          <a:p>
            <a:endParaRPr lang="ar-IQ" dirty="0"/>
          </a:p>
        </p:txBody>
      </p:sp>
    </p:spTree>
    <p:extLst>
      <p:ext uri="{BB962C8B-B14F-4D97-AF65-F5344CB8AC3E}">
        <p14:creationId xmlns:p14="http://schemas.microsoft.com/office/powerpoint/2010/main" val="378717417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fontScale="32500" lnSpcReduction="20000"/>
          </a:bodyPr>
          <a:lstStyle/>
          <a:p>
            <a:r>
              <a:rPr lang="ar-IQ" dirty="0"/>
              <a:t> أما في العراق فقد منع التشريع العراقي الإضراب بمقتضى المادة(364) من قانون العقوبات رقم (111) لسنة  1969 التي تقضي بأن ( يعاقب بالحبس مدة لا تزيد على سنتين... كل موظف </a:t>
            </a:r>
            <a:r>
              <a:rPr lang="ar-IQ" dirty="0" err="1"/>
              <a:t>أومكلف</a:t>
            </a:r>
            <a:r>
              <a:rPr lang="ar-IQ" dirty="0"/>
              <a:t> بخدمة عامة ترك عمله ولو بصورة الاستقالة أو أمتنع عمداً عن واجب من واجبات وضيفته متى كان من شأن الترك أو الامتناع أن يجعل حياة الناس أو صحتهم أو أمنهم في خطر أو كان من شأن ذلك أن يحدث اضطرابا أو فتنة بين الناس أو إذا عطل مرفقاً عاماً. ويعتبر ظرفا مشددا إذا وقع الفعل من ثلاثة أشخاص أو أكثر </a:t>
            </a:r>
            <a:r>
              <a:rPr lang="ar-IQ" dirty="0" err="1"/>
              <a:t>وكانو</a:t>
            </a:r>
            <a:r>
              <a:rPr lang="ar-IQ" dirty="0"/>
              <a:t> متفقين على ذلك أو مبتغين منه تحقيق غرض مشترك ).</a:t>
            </a:r>
            <a:endParaRPr lang="en-US" dirty="0"/>
          </a:p>
          <a:p>
            <a:r>
              <a:rPr lang="ar-IQ" b="1" dirty="0"/>
              <a:t>ه)  تنظيم استقالة الموظف: </a:t>
            </a:r>
            <a:endParaRPr lang="en-US" dirty="0"/>
          </a:p>
          <a:p>
            <a:r>
              <a:rPr lang="ar-IQ" dirty="0"/>
              <a:t>       الاستقالة هي عمل فردي يقوم به الموظف وذلك بالإفصاح عن رغبته في ترك الوظيفة نهائياً. وبما أن ترك الوظيفة يجب أن لا يؤدي إلى تعطيل سير المرفق العام، إذ نصت المادة (35 ) من قانون الخدمة المدنية (24 ) لسنة 1960 المعدل موضوع استقالة الموظف استجابة لمتطلبات تسيير المرفق العام، إذ أن انقطاع الموظف المستقيل عن مهام عمله في المرفق العام بمجرد تقديم طلب الاستقالة قد يحدث إرباكا في انتظام عمل المرفق لذا أجازت المادة المذكورة للإدارة أن تبت في موضوع الاستقالة خلال مدة شهر. ولا أثر للاستقالة إلا إذا قبلها المرجع المختص و لا يسري مفعولها إلا بعد التاريخ المحدد لها. ومن مستلزمات الاستقالة طلب تحريري يقدمه الموظف إلى مرجعه المختص، ويقتضي البت فيه خلال مدة شهر.</a:t>
            </a:r>
            <a:endParaRPr lang="en-US" dirty="0"/>
          </a:p>
          <a:p>
            <a:r>
              <a:rPr lang="ar-IQ" b="1" dirty="0"/>
              <a:t>و) نظرية الموظف الفعلي:</a:t>
            </a:r>
            <a:endParaRPr lang="en-US" dirty="0"/>
          </a:p>
          <a:p>
            <a:r>
              <a:rPr lang="ar-IQ" b="1" dirty="0"/>
              <a:t>الموظف الفعلي: </a:t>
            </a:r>
            <a:r>
              <a:rPr lang="ar-IQ" dirty="0"/>
              <a:t>هو ذلك الشخص الذي يمارس مهام الوظيفة العامة دون أن يكون له في ذلك سند قانوني صحيح. </a:t>
            </a:r>
            <a:endParaRPr lang="en-US" dirty="0"/>
          </a:p>
          <a:p>
            <a:r>
              <a:rPr lang="ar-IQ" dirty="0"/>
              <a:t>الأصل أن كل ما يصدر عن الموظف الفعلي من أعمال أو تصرفات تعتبر باطلة لصدورها من غير مختص ولغياب السند القانوني لها.. ولكن استثناءً من هذا الأصل قرر القضاء سلامة تلك الاعمال، إذ يحدث أحياناً بسبب ظروف الحرب أو الاضطرابات الشديدة أن يتخلى الموظفون العموميون عن مباشرة مهامهم الوظيفية، وفي هذه الحالة قد يقوم بعض الأفراد العاديين بتولي الوظيفة العامة ومباشرة الأمن والنظام حرصا على عدم تعطيل سير المرافق العامة ومراعاة للظروف </a:t>
            </a:r>
            <a:r>
              <a:rPr lang="ar-IQ" dirty="0" err="1"/>
              <a:t>الأستثنائية</a:t>
            </a:r>
            <a:r>
              <a:rPr lang="ar-IQ" dirty="0"/>
              <a:t> التي تمر بها البلاد. وبذلك استقر القضاء على اعتبار تصرفات هؤلاء الأشخاص سليمة رغم أنها صادرة من أشخاص ليست لديهم صفة قانونية في مباشرتها وإنما استنادا إلى نظرية (الموظف الفعلي) وتأسيساً على مبدأ دوام سير المرافق العامة.</a:t>
            </a:r>
            <a:endParaRPr lang="en-US" dirty="0"/>
          </a:p>
          <a:p>
            <a:r>
              <a:rPr lang="ar-IQ" b="1" dirty="0"/>
              <a:t>ز) حماية أموال المرفق العام:</a:t>
            </a:r>
            <a:endParaRPr lang="en-US" dirty="0"/>
          </a:p>
          <a:p>
            <a:r>
              <a:rPr lang="ar-IQ" b="1" dirty="0"/>
              <a:t>       </a:t>
            </a:r>
            <a:r>
              <a:rPr lang="ar-IQ" dirty="0"/>
              <a:t>يعتبر المال العام عصب المرفق العام في إدائه لخدماته، ويعتبر المال عاماً إذا تم تخصيصه للمرفق العام. إذ وضعت قواعد لحماية المال العام يرجع الأساس الأول لها إلى مبدأ سير المرفق العام بانتظام واستمرار. ومن وسائل هذه الحماية عدم جواز الحجز على المال العام، لأن هذا الحجز يتعارض مع ضرورات تسيير المرفق العام بانتظام واستمرار. وكذلك قاعدة عدم جواز تملك المال بالتقادم وقاعدة عدم جواز التصرف بالمال العام لضمان بقاء هذا المال في خدمة المرفق العام ليعمل بشكل منتظم ومستمر. </a:t>
            </a:r>
            <a:endParaRPr lang="en-US" dirty="0"/>
          </a:p>
          <a:p>
            <a:r>
              <a:rPr lang="ar-IQ" b="1" dirty="0"/>
              <a:t>ح) امتياز المتعاقدين مع المرفق العام: </a:t>
            </a:r>
            <a:endParaRPr lang="en-US" dirty="0"/>
          </a:p>
          <a:p>
            <a:r>
              <a:rPr lang="ar-IQ" dirty="0"/>
              <a:t>       تتمتع الإدارة في العقود الإدارية </a:t>
            </a:r>
            <a:r>
              <a:rPr lang="ar-IQ" dirty="0" err="1"/>
              <a:t>بأمتيازات</a:t>
            </a:r>
            <a:r>
              <a:rPr lang="ar-IQ" dirty="0"/>
              <a:t> لا مثيل لها في عقود القانون الخاص ضماناً لاستمرار سير المرفق العام بانتظام واضطرار كما يتمتع المتعاقد معها بضمانات مهمة لأن القضاء الإداري نظر إليه على أنه معاون للإدارة في تسيير المرفق العام فوضع نظريات عديدة لضمان التوازن المالي للعقد في حالة اختلاله منها نظرية (الظروف الطارئة) ومفادها إذا طرأت أثناء تنفيذ العقد أمور خارجة عن إرادة طرفية ولم تكن متوقعة وقت التعاقد، فترتب عليها أن أصبح تنفيذ العقد مرهق للمتعاقد مع الإدارة، فإن الإدارة تلتزم إما بتعويضه جزئيا وإما بتعديل شروط العقد، وذلك ليتمكن المتعاقد مع الإدارة من الاستمرار في تنفيذ ضماناً لدوام سير المرافق العامة بانتظام واضطرار.</a:t>
            </a:r>
            <a:endParaRPr lang="en-US" dirty="0"/>
          </a:p>
          <a:p>
            <a:pPr lvl="0"/>
            <a:r>
              <a:rPr lang="ar-IQ" b="1" dirty="0"/>
              <a:t>– مبدأ مساواة الأفراد في </a:t>
            </a:r>
            <a:r>
              <a:rPr lang="ar-IQ" b="1" dirty="0" err="1"/>
              <a:t>الإنتفاع</a:t>
            </a:r>
            <a:r>
              <a:rPr lang="ar-IQ" b="1" dirty="0"/>
              <a:t> من المرافق العامة:</a:t>
            </a:r>
            <a:endParaRPr lang="en-US" dirty="0"/>
          </a:p>
          <a:p>
            <a:r>
              <a:rPr lang="ar-IQ" dirty="0"/>
              <a:t>       إن من القواعد العامة لعمل المرافق العامة هو ضمان تحقيق مبدأ المساواة بين المواطنين أما خدمات المرفق العام. وبهذا الصدد ذهب الفقيه ( كلسن ) الى التمييز بين المساواة في القانون والمساواة أمام القانون. الأول يقصد به أن القاعدة القانونية يجب أن تطبق بشكل شمولي دون تمييز وهو من مهام المشرع. والأخرى تأمين تطبيق القاعدة القانونية بالتساوي تجاه الأفراد وهو من مهام الادارة والمساواة من </a:t>
            </a:r>
            <a:r>
              <a:rPr lang="ar-IQ" dirty="0" err="1"/>
              <a:t>المبادىء</a:t>
            </a:r>
            <a:r>
              <a:rPr lang="ar-IQ" dirty="0"/>
              <a:t> الدستورية وقد أشار اليها الدستور العراقي لعام 1970 في المادة (19) منه.</a:t>
            </a:r>
            <a:endParaRPr lang="en-US" dirty="0"/>
          </a:p>
          <a:p>
            <a:r>
              <a:rPr lang="ar-IQ" b="1" dirty="0"/>
              <a:t>3- مبدأ تطور المرفق العام:</a:t>
            </a:r>
            <a:endParaRPr lang="en-US" dirty="0"/>
          </a:p>
          <a:p>
            <a:pPr lvl="0"/>
            <a:r>
              <a:rPr lang="ar-IQ" b="1" dirty="0"/>
              <a:t>       </a:t>
            </a:r>
            <a:r>
              <a:rPr lang="ar-IQ" dirty="0"/>
              <a:t>للسلطة الادارية أن تعدل القواعد التي تحكم سير المرافق العامة كلما اقتضت المصلحة ذلك وكذلك حاجات الجمهور من تطور. ولها في ذلك تعديل القواعد القانونية التي تنظم عمل المرفق العام والغاء أو تعديل القواعد التي تنظم عمل العاملين في المرفق العام دون التمسك بالحقوق المكتسبة وللسلطة الادارية كذلك تعديل الشروط العقدية بإرادتها المنفردة في ميدان العقود الادارية لتعلقها بتحقيق أغراض المرافق العامة ويتعلق بهذا </a:t>
            </a:r>
            <a:r>
              <a:rPr lang="ar-IQ" dirty="0" err="1" smtClean="0"/>
              <a:t>المبدأ:</a:t>
            </a:r>
            <a:r>
              <a:rPr lang="ar-IQ" b="1" dirty="0" err="1"/>
              <a:t>تعديل</a:t>
            </a:r>
            <a:r>
              <a:rPr lang="ar-IQ" b="1" dirty="0"/>
              <a:t> مركز الموظفين العموميين: </a:t>
            </a:r>
            <a:endParaRPr lang="en-US" dirty="0"/>
          </a:p>
          <a:p>
            <a:r>
              <a:rPr lang="ar-IQ" dirty="0"/>
              <a:t>إن تكيف علاقة الموظف بأنها </a:t>
            </a:r>
            <a:r>
              <a:rPr lang="ar-IQ" dirty="0" err="1"/>
              <a:t>تننظيمية</a:t>
            </a:r>
            <a:r>
              <a:rPr lang="ar-IQ" dirty="0"/>
              <a:t> وليس تعاقدية فيصبح بالإمكان تعديل القواعد القانونية للوظائف العامة ولا يجوز لهم التمسك بهذه القواعد.</a:t>
            </a:r>
            <a:endParaRPr lang="en-US" dirty="0"/>
          </a:p>
          <a:p>
            <a:pPr lvl="0"/>
            <a:r>
              <a:rPr lang="ar-IQ" b="1" dirty="0"/>
              <a:t>تعديل العقود </a:t>
            </a:r>
            <a:r>
              <a:rPr lang="ar-IQ" b="1" dirty="0" err="1"/>
              <a:t>الأدارية</a:t>
            </a:r>
            <a:r>
              <a:rPr lang="ar-IQ" b="1" dirty="0"/>
              <a:t> من خلال زيادة أو إنقاص التزامات المتعاقد.</a:t>
            </a:r>
            <a:endParaRPr lang="en-US" dirty="0"/>
          </a:p>
          <a:p>
            <a:endParaRPr lang="en-US" dirty="0"/>
          </a:p>
          <a:p>
            <a:r>
              <a:rPr lang="ar-IQ" dirty="0"/>
              <a:t> </a:t>
            </a:r>
          </a:p>
        </p:txBody>
      </p:sp>
    </p:spTree>
    <p:extLst>
      <p:ext uri="{BB962C8B-B14F-4D97-AF65-F5344CB8AC3E}">
        <p14:creationId xmlns:p14="http://schemas.microsoft.com/office/powerpoint/2010/main" val="3890686980"/>
      </p:ext>
    </p:extLst>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طرق إدارة المرافق العامة:</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47500" lnSpcReduction="20000"/>
          </a:bodyPr>
          <a:lstStyle/>
          <a:p>
            <a:r>
              <a:rPr lang="ar-IQ" dirty="0"/>
              <a:t>تختلف طرق إدارة المرافق العامة </a:t>
            </a:r>
            <a:r>
              <a:rPr lang="ar-IQ" dirty="0" err="1"/>
              <a:t>بأختلاف</a:t>
            </a:r>
            <a:r>
              <a:rPr lang="ar-IQ" dirty="0"/>
              <a:t> نوعها وطبيعة النشاط الذي يمارس من قبلها، وعلى ذلك فقد تعددت طرق إدارة المرافق العامة، وسنقوم بدراسة هذه الطرق:</a:t>
            </a:r>
            <a:endParaRPr lang="en-US" dirty="0"/>
          </a:p>
          <a:p>
            <a:pPr lvl="0"/>
            <a:r>
              <a:rPr lang="ar-IQ" b="1" dirty="0"/>
              <a:t>الإدارة المباشرة:</a:t>
            </a:r>
            <a:endParaRPr lang="en-US" dirty="0"/>
          </a:p>
          <a:p>
            <a:r>
              <a:rPr lang="ar-IQ" dirty="0"/>
              <a:t>      وهذه هي الطريقة التقليدية في إدارة المرافق العامة وفحواها أن تأخذ الدولة على عاتقها إدارة المرافق العامة مباشرة نظراً لأهميتها في تحقيق أهداف الدولة بوجه عام. وتحرص الدولة على اتباع هذا الأسلوب من الإدارة لعدة اعتبارات كأهمية وخطورة هذه المرافق. </a:t>
            </a:r>
            <a:r>
              <a:rPr lang="ar-IQ" dirty="0" err="1"/>
              <a:t>ويتلائم</a:t>
            </a:r>
            <a:r>
              <a:rPr lang="ar-IQ" dirty="0"/>
              <a:t> هذا الأسلوب من الإدارة مع المرافق الإدارية المهمة كالدفاع والداخلية. ومع ذلك قد تستخدم هذه الإدارة بعض المرافق الصناعية والتجارية كالنقل والموصلات والاتصالات. </a:t>
            </a:r>
            <a:endParaRPr lang="en-US" dirty="0"/>
          </a:p>
          <a:p>
            <a:pPr lvl="0"/>
            <a:r>
              <a:rPr lang="ar-IQ" b="1" dirty="0"/>
              <a:t>الإدارة المشتركة:</a:t>
            </a:r>
            <a:endParaRPr lang="en-US" dirty="0"/>
          </a:p>
          <a:p>
            <a:r>
              <a:rPr lang="ar-IQ" dirty="0"/>
              <a:t>إن الإدارة المشتركة للمرفق العام طريقة وسط بين الإدارة المباشرة وطريقة التزام المرفق العام ومن أبرزها شركات القطاع المختلط، إذ تشترك الدولة أو أحد أشخاص القانون العام في رأس مال المشروع وتشترك الإدارة بقدر مساهمتها في رأس ماله، فإذا كانت حصة الدولة في رأس مال المشروع أكثر من النصف تكون لها الأغلبية في مجلس الإدارة.  </a:t>
            </a:r>
            <a:endParaRPr lang="en-US" dirty="0"/>
          </a:p>
          <a:p>
            <a:pPr lvl="0"/>
            <a:r>
              <a:rPr lang="ar-IQ" b="1" dirty="0"/>
              <a:t>التزام المرافق العامة:</a:t>
            </a:r>
            <a:endParaRPr lang="en-US" dirty="0"/>
          </a:p>
          <a:p>
            <a:r>
              <a:rPr lang="ar-IQ" dirty="0"/>
              <a:t>       يقصد بهذه الطريقة إن تعهد الإدارة (الدولة) إلى أحد الأفراد أو الشركات بإدارة مرفق عام اقتصادي لمدة محددة وتحت مسؤوليته وعلى نفقته الخاصة وطبقاً للشروط المحددة في العقد ويتكفل بكل ما يطلبه المرفق من أعمال وعمال وأدوات ويلتزم بكل ما يحتاج إليه من صيانة وتطوير في مقابل مبالغ محددة تقدم من الدولة. أو أن  يتقاضى المتعهد رسوم من المنتفعين بهذا المرفق العام . إذ نظم المشرع العراقي عقد </a:t>
            </a:r>
            <a:r>
              <a:rPr lang="ar-IQ" dirty="0" err="1"/>
              <a:t>االتزام</a:t>
            </a:r>
            <a:r>
              <a:rPr lang="ar-IQ" dirty="0"/>
              <a:t> المرافق العامة في المواد  ( 891 - 899 ) من القانون المدني العراقي رقم (40 ) لسنة 1951.</a:t>
            </a:r>
            <a:endParaRPr lang="en-US" dirty="0"/>
          </a:p>
          <a:p>
            <a:r>
              <a:rPr lang="ar-IQ" dirty="0"/>
              <a:t>        إذ كانت هذه الطريقة هي الطريقة السائدة في إدارة المرافق العامة الاقتصادية إلا أن أتساع مجالات نشاط الدولة وإدارتها المباشرة للمرافق العامة مهما كان نوعها أدى إلى تقليل فرض الأخذ بهذه الطريقة.</a:t>
            </a:r>
            <a:r>
              <a:rPr lang="en-US" dirty="0"/>
              <a:t> </a:t>
            </a:r>
          </a:p>
          <a:p>
            <a:r>
              <a:rPr lang="en-US" dirty="0"/>
              <a:t> </a:t>
            </a:r>
            <a:r>
              <a:rPr lang="ar-IQ" dirty="0"/>
              <a:t>  </a:t>
            </a:r>
            <a:endParaRPr lang="en-US" dirty="0"/>
          </a:p>
          <a:p>
            <a:r>
              <a:rPr lang="ar-IQ" dirty="0"/>
              <a:t>         </a:t>
            </a:r>
            <a:endParaRPr lang="en-US" dirty="0"/>
          </a:p>
          <a:p>
            <a:r>
              <a:rPr lang="ar-IQ" b="1" dirty="0"/>
              <a:t>      </a:t>
            </a:r>
            <a:endParaRPr lang="en-US" dirty="0"/>
          </a:p>
          <a:p>
            <a:r>
              <a:rPr lang="ar-IQ" dirty="0"/>
              <a:t>        </a:t>
            </a:r>
            <a:endParaRPr lang="en-US" dirty="0"/>
          </a:p>
          <a:p>
            <a:r>
              <a:rPr lang="ar-IQ" b="1" dirty="0"/>
              <a:t> </a:t>
            </a:r>
            <a:endParaRPr lang="en-US" dirty="0"/>
          </a:p>
          <a:p>
            <a:r>
              <a:rPr lang="en-US" b="1" dirty="0"/>
              <a:t> </a:t>
            </a:r>
            <a:endParaRPr lang="en-US" dirty="0"/>
          </a:p>
          <a:p>
            <a:r>
              <a:rPr lang="en-US" dirty="0"/>
              <a:t> </a:t>
            </a:r>
          </a:p>
          <a:p>
            <a:endParaRPr lang="ar-IQ" dirty="0"/>
          </a:p>
        </p:txBody>
      </p:sp>
    </p:spTree>
    <p:extLst>
      <p:ext uri="{BB962C8B-B14F-4D97-AF65-F5344CB8AC3E}">
        <p14:creationId xmlns:p14="http://schemas.microsoft.com/office/powerpoint/2010/main" val="664489286"/>
      </p:ext>
    </p:extLst>
  </p:cSld>
  <p:clrMapOvr>
    <a:masterClrMapping/>
  </p:clrMapOvr>
  <p:transition spd="slow">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1168</TotalTime>
  <Words>2392</Words>
  <Application>Microsoft Office PowerPoint</Application>
  <PresentationFormat>عرض على الشاشة (3:4)‏</PresentationFormat>
  <Paragraphs>72</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مشربية</vt:lpstr>
      <vt:lpstr>المحاضرة الثالثة /المرفق العام </vt:lpstr>
      <vt:lpstr>أنواع المرافق العامة </vt:lpstr>
      <vt:lpstr>عرض تقديمي في PowerPoint</vt:lpstr>
      <vt:lpstr>عرض تقديمي في PowerPoint</vt:lpstr>
      <vt:lpstr>طرق إدارة المرافق العامة: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جمهورية العراق                                                                                       وزارة التعليم العالي والبحث العلمي    جامعة ديالى    كلية الادارة والاقتصاد     قسم الادارة العامة</dc:title>
  <dc:creator>DELL</dc:creator>
  <cp:lastModifiedBy>DELL</cp:lastModifiedBy>
  <cp:revision>50</cp:revision>
  <dcterms:created xsi:type="dcterms:W3CDTF">2019-04-03T08:00:36Z</dcterms:created>
  <dcterms:modified xsi:type="dcterms:W3CDTF">2019-12-18T09:11:28Z</dcterms:modified>
</cp:coreProperties>
</file>